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League Spartan" charset="1" panose="00000800000000000000"/>
      <p:regular r:id="rId16"/>
    </p:embeddedFont>
    <p:embeddedFont>
      <p:font typeface="Canva Sans" charset="1" panose="020B0503030501040103"/>
      <p:regular r:id="rId17"/>
    </p:embeddedFont>
    <p:embeddedFont>
      <p:font typeface="Glacial Indifference Bold" charset="1" panose="00000800000000000000"/>
      <p:regular r:id="rId18"/>
    </p:embeddedFont>
    <p:embeddedFont>
      <p:font typeface="Arimo" charset="1" panose="020B0604020202020204"/>
      <p:regular r:id="rId19"/>
    </p:embeddedFont>
    <p:embeddedFont>
      <p:font typeface="Canva Sans Bold" charset="1" panose="020B0803030501040103"/>
      <p:regular r:id="rId20"/>
    </p:embeddedFont>
    <p:embeddedFont>
      <p:font typeface="Arimo Bold" charset="1" panose="020B070402020202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jpeg" Type="http://schemas.openxmlformats.org/officeDocument/2006/relationships/image"/><Relationship Id="rId4" Target="../media/image27.jpeg" Type="http://schemas.openxmlformats.org/officeDocument/2006/relationships/image"/><Relationship Id="rId5" Target="../media/image28.jpeg" Type="http://schemas.openxmlformats.org/officeDocument/2006/relationships/image"/><Relationship Id="rId6" Target="../media/image29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jpeg" Type="http://schemas.openxmlformats.org/officeDocument/2006/relationships/image"/><Relationship Id="rId4" Target="../media/image22.jpeg" Type="http://schemas.openxmlformats.org/officeDocument/2006/relationships/image"/><Relationship Id="rId5" Target="../media/image23.jpeg" Type="http://schemas.openxmlformats.org/officeDocument/2006/relationships/image"/><Relationship Id="rId6" Target="../media/image2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8575" y="1905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1439525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76731" y="2481473"/>
            <a:ext cx="3327816" cy="3327816"/>
          </a:xfrm>
          <a:custGeom>
            <a:avLst/>
            <a:gdLst/>
            <a:ahLst/>
            <a:cxnLst/>
            <a:rect r="r" b="b" t="t" l="l"/>
            <a:pathLst>
              <a:path h="3327816" w="3327816">
                <a:moveTo>
                  <a:pt x="0" y="0"/>
                </a:moveTo>
                <a:lnTo>
                  <a:pt x="3327817" y="0"/>
                </a:lnTo>
                <a:lnTo>
                  <a:pt x="3327817" y="3327817"/>
                </a:lnTo>
                <a:lnTo>
                  <a:pt x="0" y="33278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755859" y="3613331"/>
            <a:ext cx="3834692" cy="1722125"/>
          </a:xfrm>
          <a:custGeom>
            <a:avLst/>
            <a:gdLst/>
            <a:ahLst/>
            <a:cxnLst/>
            <a:rect r="r" b="b" t="t" l="l"/>
            <a:pathLst>
              <a:path h="1722125" w="3834692">
                <a:moveTo>
                  <a:pt x="0" y="0"/>
                </a:moveTo>
                <a:lnTo>
                  <a:pt x="3834692" y="0"/>
                </a:lnTo>
                <a:lnTo>
                  <a:pt x="3834692" y="1722126"/>
                </a:lnTo>
                <a:lnTo>
                  <a:pt x="0" y="17221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70358" y="1009650"/>
            <a:ext cx="10545827" cy="632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9"/>
              </a:lnSpc>
            </a:pPr>
            <a:r>
              <a:rPr lang="en-US" sz="4089">
                <a:solidFill>
                  <a:srgbClr val="3B454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University Event Management System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43271" y="7657863"/>
            <a:ext cx="5272913" cy="2321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95"/>
              </a:lnSpc>
            </a:pPr>
            <a:r>
              <a:rPr lang="en-US" sz="2210">
                <a:solidFill>
                  <a:srgbClr val="3B4540"/>
                </a:solidFill>
                <a:latin typeface="Canva Sans"/>
                <a:ea typeface="Canva Sans"/>
                <a:cs typeface="Canva Sans"/>
                <a:sym typeface="Canva Sans"/>
              </a:rPr>
              <a:t>Aditya Yendhe- 002308207</a:t>
            </a:r>
          </a:p>
          <a:p>
            <a:pPr algn="r">
              <a:lnSpc>
                <a:spcPts val="3095"/>
              </a:lnSpc>
            </a:pPr>
            <a:r>
              <a:rPr lang="en-US" sz="2210">
                <a:solidFill>
                  <a:srgbClr val="3B4540"/>
                </a:solidFill>
                <a:latin typeface="Canva Sans"/>
                <a:ea typeface="Canva Sans"/>
                <a:cs typeface="Canva Sans"/>
                <a:sym typeface="Canva Sans"/>
              </a:rPr>
              <a:t>Atharva Tanaji Hambir - 002058951</a:t>
            </a:r>
          </a:p>
          <a:p>
            <a:pPr algn="r">
              <a:lnSpc>
                <a:spcPts val="3095"/>
              </a:lnSpc>
            </a:pPr>
            <a:r>
              <a:rPr lang="en-US" sz="2210">
                <a:solidFill>
                  <a:srgbClr val="3B4540"/>
                </a:solidFill>
                <a:latin typeface="Canva Sans"/>
                <a:ea typeface="Canva Sans"/>
                <a:cs typeface="Canva Sans"/>
                <a:sym typeface="Canva Sans"/>
              </a:rPr>
              <a:t>Raksha Krishna Moorthy - 002341520</a:t>
            </a:r>
          </a:p>
          <a:p>
            <a:pPr algn="r">
              <a:lnSpc>
                <a:spcPts val="3095"/>
              </a:lnSpc>
            </a:pPr>
            <a:r>
              <a:rPr lang="en-US" sz="2210">
                <a:solidFill>
                  <a:srgbClr val="3B4540"/>
                </a:solidFill>
                <a:latin typeface="Canva Sans"/>
                <a:ea typeface="Canva Sans"/>
                <a:cs typeface="Canva Sans"/>
                <a:sym typeface="Canva Sans"/>
              </a:rPr>
              <a:t> Sachin Ramesh Shet- 002316078</a:t>
            </a:r>
          </a:p>
          <a:p>
            <a:pPr algn="r">
              <a:lnSpc>
                <a:spcPts val="3095"/>
              </a:lnSpc>
            </a:pPr>
            <a:r>
              <a:rPr lang="en-US" sz="2210">
                <a:solidFill>
                  <a:srgbClr val="3B4540"/>
                </a:solidFill>
                <a:latin typeface="Canva Sans"/>
                <a:ea typeface="Canva Sans"/>
                <a:cs typeface="Canva Sans"/>
                <a:sym typeface="Canva Sans"/>
              </a:rPr>
              <a:t>Varana Natvarlal Navadiya- 002051157</a:t>
            </a:r>
          </a:p>
          <a:p>
            <a:pPr algn="r">
              <a:lnSpc>
                <a:spcPts val="3095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381490" y="1740733"/>
            <a:ext cx="5527563" cy="3067798"/>
          </a:xfrm>
          <a:custGeom>
            <a:avLst/>
            <a:gdLst/>
            <a:ahLst/>
            <a:cxnLst/>
            <a:rect r="r" b="b" t="t" l="l"/>
            <a:pathLst>
              <a:path h="3067798" w="5527563">
                <a:moveTo>
                  <a:pt x="0" y="0"/>
                </a:moveTo>
                <a:lnTo>
                  <a:pt x="5527563" y="0"/>
                </a:lnTo>
                <a:lnTo>
                  <a:pt x="5527563" y="3067797"/>
                </a:lnTo>
                <a:lnTo>
                  <a:pt x="0" y="30677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513978" y="1740733"/>
            <a:ext cx="5565166" cy="3067798"/>
          </a:xfrm>
          <a:custGeom>
            <a:avLst/>
            <a:gdLst/>
            <a:ahLst/>
            <a:cxnLst/>
            <a:rect r="r" b="b" t="t" l="l"/>
            <a:pathLst>
              <a:path h="3067798" w="5565166">
                <a:moveTo>
                  <a:pt x="0" y="0"/>
                </a:moveTo>
                <a:lnTo>
                  <a:pt x="5565165" y="0"/>
                </a:lnTo>
                <a:lnTo>
                  <a:pt x="5565165" y="3067797"/>
                </a:lnTo>
                <a:lnTo>
                  <a:pt x="0" y="30677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688743" y="1740733"/>
            <a:ext cx="5521346" cy="3067798"/>
          </a:xfrm>
          <a:custGeom>
            <a:avLst/>
            <a:gdLst/>
            <a:ahLst/>
            <a:cxnLst/>
            <a:rect r="r" b="b" t="t" l="l"/>
            <a:pathLst>
              <a:path h="3067798" w="5521346">
                <a:moveTo>
                  <a:pt x="0" y="0"/>
                </a:moveTo>
                <a:lnTo>
                  <a:pt x="5521346" y="0"/>
                </a:lnTo>
                <a:lnTo>
                  <a:pt x="5521346" y="3067797"/>
                </a:lnTo>
                <a:lnTo>
                  <a:pt x="0" y="30677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161214" y="5649418"/>
            <a:ext cx="5527563" cy="3057433"/>
          </a:xfrm>
          <a:custGeom>
            <a:avLst/>
            <a:gdLst/>
            <a:ahLst/>
            <a:cxnLst/>
            <a:rect r="r" b="b" t="t" l="l"/>
            <a:pathLst>
              <a:path h="3057433" w="5527563">
                <a:moveTo>
                  <a:pt x="0" y="0"/>
                </a:moveTo>
                <a:lnTo>
                  <a:pt x="5527564" y="0"/>
                </a:lnTo>
                <a:lnTo>
                  <a:pt x="5527564" y="3057433"/>
                </a:lnTo>
                <a:lnTo>
                  <a:pt x="0" y="30574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894109" y="5649418"/>
            <a:ext cx="5515100" cy="3057433"/>
          </a:xfrm>
          <a:custGeom>
            <a:avLst/>
            <a:gdLst/>
            <a:ahLst/>
            <a:cxnLst/>
            <a:rect r="r" b="b" t="t" l="l"/>
            <a:pathLst>
              <a:path h="3057433" w="5515100">
                <a:moveTo>
                  <a:pt x="0" y="0"/>
                </a:moveTo>
                <a:lnTo>
                  <a:pt x="5515100" y="0"/>
                </a:lnTo>
                <a:lnTo>
                  <a:pt x="5515100" y="3057433"/>
                </a:lnTo>
                <a:lnTo>
                  <a:pt x="0" y="30574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909053" y="404973"/>
            <a:ext cx="6469893" cy="62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8"/>
              </a:lnSpc>
            </a:pPr>
            <a:r>
              <a:rPr lang="en-US" sz="3999">
                <a:solidFill>
                  <a:srgbClr val="3B454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Graphical User Interface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90823" y="1900312"/>
            <a:ext cx="637878" cy="637878"/>
            <a:chOff x="0" y="0"/>
            <a:chExt cx="850503" cy="8505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8310578" y="4536684"/>
            <a:ext cx="637878" cy="637878"/>
            <a:chOff x="0" y="0"/>
            <a:chExt cx="850503" cy="8505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5181825" y="302704"/>
            <a:ext cx="2742422" cy="2473166"/>
          </a:xfrm>
          <a:custGeom>
            <a:avLst/>
            <a:gdLst/>
            <a:ahLst/>
            <a:cxnLst/>
            <a:rect r="r" b="b" t="t" l="l"/>
            <a:pathLst>
              <a:path h="2473166" w="2742422">
                <a:moveTo>
                  <a:pt x="0" y="0"/>
                </a:moveTo>
                <a:lnTo>
                  <a:pt x="2742422" y="0"/>
                </a:lnTo>
                <a:lnTo>
                  <a:pt x="2742422" y="2473166"/>
                </a:lnTo>
                <a:lnTo>
                  <a:pt x="0" y="2473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031021" y="404973"/>
            <a:ext cx="2980521" cy="62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8"/>
              </a:lnSpc>
            </a:pPr>
            <a:r>
              <a:rPr lang="en-US" sz="3999">
                <a:solidFill>
                  <a:srgbClr val="3B454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Objectives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034317"/>
            <a:ext cx="9144000" cy="503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3149" b="true">
                <a:solidFill>
                  <a:srgbClr val="3B4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﻿﻿Summary of the Problems Being Addressed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04692" y="2671095"/>
            <a:ext cx="780588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﻿﻿Challenges in event planning (venue booking, resource allocation, attendee management).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04692" y="3843591"/>
            <a:ext cx="780588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﻿﻿Inefficient tracking of attendance, ticketing and sponsorships.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44000" y="4589399"/>
            <a:ext cx="3544044" cy="503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3149" b="true">
                <a:solidFill>
                  <a:srgbClr val="3B4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Goals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44000" y="5422249"/>
            <a:ext cx="780588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﻿﻿Create a centralized platform for organizing and managing university events.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44000" y="6482192"/>
            <a:ext cx="780588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﻿﻿Improve communication between attendees and organizers.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44000" y="7220809"/>
            <a:ext cx="780588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﻿﻿Ensure efficient resource allocation and financial tracking. 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99827" y="1902401"/>
            <a:ext cx="219869" cy="56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0"/>
              </a:lnSpc>
            </a:pPr>
            <a:r>
              <a:rPr lang="en-US" sz="328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521282" y="4516069"/>
            <a:ext cx="232842" cy="564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5"/>
              </a:lnSpc>
            </a:pPr>
            <a:r>
              <a:rPr lang="en-US" sz="328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401166" y="1956629"/>
            <a:ext cx="637878" cy="637878"/>
            <a:chOff x="0" y="0"/>
            <a:chExt cx="850503" cy="8505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465767" y="2062892"/>
            <a:ext cx="637878" cy="637878"/>
            <a:chOff x="0" y="0"/>
            <a:chExt cx="850503" cy="8505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5939888" y="554875"/>
            <a:ext cx="5225447" cy="62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8"/>
              </a:lnSpc>
            </a:pPr>
            <a:r>
              <a:rPr lang="en-US" sz="3999">
                <a:solidFill>
                  <a:srgbClr val="3B454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High-Level Design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13991" y="2100992"/>
            <a:ext cx="212229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7813" y="2043842"/>
            <a:ext cx="4063305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05449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Design Considerations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63928" y="2595995"/>
            <a:ext cx="7088684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﻿﻿Modular design to handle user roles (Student, Faculty, Admin).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63928" y="3773212"/>
            <a:ext cx="7088684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﻿﻿Support for multiple events, resource allocation and venue reservations.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63928" y="5038724"/>
            <a:ext cx="7088684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﻿﻿Secure payment and sponsorship management.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45700" y="2189694"/>
            <a:ext cx="278011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532269" y="2132544"/>
            <a:ext cx="3544044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05449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Approach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103644" y="2865956"/>
            <a:ext cx="7088684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﻿﻿Entity-Relationship (ER) modeling for database design.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103644" y="4000026"/>
            <a:ext cx="7088684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﻿﻿Use of normalization to avoid redundancy.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170616" y="5038725"/>
            <a:ext cx="7088684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﻿﻿Integration of GUI and reporting tools for usability and insights.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3270714" y="1514299"/>
            <a:ext cx="11746571" cy="7258402"/>
          </a:xfrm>
          <a:custGeom>
            <a:avLst/>
            <a:gdLst/>
            <a:ahLst/>
            <a:cxnLst/>
            <a:rect r="r" b="b" t="t" l="l"/>
            <a:pathLst>
              <a:path h="7258402" w="11746571">
                <a:moveTo>
                  <a:pt x="0" y="0"/>
                </a:moveTo>
                <a:lnTo>
                  <a:pt x="11746572" y="0"/>
                </a:lnTo>
                <a:lnTo>
                  <a:pt x="11746572" y="7258402"/>
                </a:lnTo>
                <a:lnTo>
                  <a:pt x="0" y="7258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1206149"/>
            <a:ext cx="15014456" cy="9080851"/>
          </a:xfrm>
          <a:custGeom>
            <a:avLst/>
            <a:gdLst/>
            <a:ahLst/>
            <a:cxnLst/>
            <a:rect r="r" b="b" t="t" l="l"/>
            <a:pathLst>
              <a:path h="9080851" w="15014456">
                <a:moveTo>
                  <a:pt x="0" y="0"/>
                </a:moveTo>
                <a:lnTo>
                  <a:pt x="15014456" y="0"/>
                </a:lnTo>
                <a:lnTo>
                  <a:pt x="15014456" y="9080851"/>
                </a:lnTo>
                <a:lnTo>
                  <a:pt x="0" y="90808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3" r="0" b="-1083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819379" y="391729"/>
            <a:ext cx="3581192" cy="636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4"/>
              </a:lnSpc>
            </a:pPr>
            <a:r>
              <a:rPr lang="en-US" sz="3999">
                <a:solidFill>
                  <a:srgbClr val="3B454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E-R Diagram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347013" y="1624711"/>
            <a:ext cx="6249662" cy="8381984"/>
          </a:xfrm>
          <a:custGeom>
            <a:avLst/>
            <a:gdLst/>
            <a:ahLst/>
            <a:cxnLst/>
            <a:rect r="r" b="b" t="t" l="l"/>
            <a:pathLst>
              <a:path h="8381984" w="6249662">
                <a:moveTo>
                  <a:pt x="0" y="0"/>
                </a:moveTo>
                <a:lnTo>
                  <a:pt x="6249662" y="0"/>
                </a:lnTo>
                <a:lnTo>
                  <a:pt x="6249662" y="8381984"/>
                </a:lnTo>
                <a:lnTo>
                  <a:pt x="0" y="8381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0" t="0" r="-12855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3253684"/>
            <a:ext cx="7816248" cy="5714856"/>
          </a:xfrm>
          <a:custGeom>
            <a:avLst/>
            <a:gdLst/>
            <a:ahLst/>
            <a:cxnLst/>
            <a:rect r="r" b="b" t="t" l="l"/>
            <a:pathLst>
              <a:path h="5714856" w="7816248">
                <a:moveTo>
                  <a:pt x="0" y="0"/>
                </a:moveTo>
                <a:lnTo>
                  <a:pt x="7816248" y="0"/>
                </a:lnTo>
                <a:lnTo>
                  <a:pt x="7816248" y="5714856"/>
                </a:lnTo>
                <a:lnTo>
                  <a:pt x="0" y="57148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1624711"/>
            <a:ext cx="7431247" cy="1473651"/>
          </a:xfrm>
          <a:custGeom>
            <a:avLst/>
            <a:gdLst/>
            <a:ahLst/>
            <a:cxnLst/>
            <a:rect r="r" b="b" t="t" l="l"/>
            <a:pathLst>
              <a:path h="1473651" w="7431247">
                <a:moveTo>
                  <a:pt x="0" y="0"/>
                </a:moveTo>
                <a:lnTo>
                  <a:pt x="7431247" y="0"/>
                </a:lnTo>
                <a:lnTo>
                  <a:pt x="7431247" y="1473650"/>
                </a:lnTo>
                <a:lnTo>
                  <a:pt x="0" y="14736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84469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894690" y="404973"/>
            <a:ext cx="5139516" cy="62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8"/>
              </a:lnSpc>
            </a:pPr>
            <a:r>
              <a:rPr lang="en-US" sz="3999">
                <a:solidFill>
                  <a:srgbClr val="3B454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Database Objects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7013" y="909755"/>
            <a:ext cx="4252912" cy="395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8"/>
              </a:lnSpc>
            </a:pPr>
            <a:r>
              <a:rPr lang="en-US" sz="2512" b="true">
                <a:solidFill>
                  <a:srgbClr val="3B4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Stored Procedure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1894862" y="1313378"/>
            <a:ext cx="12679594" cy="293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0"/>
              </a:lnSpc>
              <a:spcBef>
                <a:spcPct val="0"/>
              </a:spcBef>
            </a:pPr>
            <a:r>
              <a:rPr lang="en-US" b="true" sz="1917">
                <a:solidFill>
                  <a:srgbClr val="3B4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Lists all resources allocated to events held at venues of a specified type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9525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426200" y="1829619"/>
            <a:ext cx="6065162" cy="8146273"/>
          </a:xfrm>
          <a:custGeom>
            <a:avLst/>
            <a:gdLst/>
            <a:ahLst/>
            <a:cxnLst/>
            <a:rect r="r" b="b" t="t" l="l"/>
            <a:pathLst>
              <a:path h="8146273" w="6065162">
                <a:moveTo>
                  <a:pt x="0" y="0"/>
                </a:moveTo>
                <a:lnTo>
                  <a:pt x="6065162" y="0"/>
                </a:lnTo>
                <a:lnTo>
                  <a:pt x="6065162" y="8146274"/>
                </a:lnTo>
                <a:lnTo>
                  <a:pt x="0" y="8146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0571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502994" y="3265437"/>
            <a:ext cx="4395739" cy="1250889"/>
          </a:xfrm>
          <a:custGeom>
            <a:avLst/>
            <a:gdLst/>
            <a:ahLst/>
            <a:cxnLst/>
            <a:rect r="r" b="b" t="t" l="l"/>
            <a:pathLst>
              <a:path h="1250889" w="4395739">
                <a:moveTo>
                  <a:pt x="0" y="0"/>
                </a:moveTo>
                <a:lnTo>
                  <a:pt x="4395739" y="0"/>
                </a:lnTo>
                <a:lnTo>
                  <a:pt x="4395739" y="1250889"/>
                </a:lnTo>
                <a:lnTo>
                  <a:pt x="0" y="12508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11856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502994" y="5289660"/>
            <a:ext cx="6175821" cy="776808"/>
          </a:xfrm>
          <a:custGeom>
            <a:avLst/>
            <a:gdLst/>
            <a:ahLst/>
            <a:cxnLst/>
            <a:rect r="r" b="b" t="t" l="l"/>
            <a:pathLst>
              <a:path h="776808" w="6175821">
                <a:moveTo>
                  <a:pt x="0" y="0"/>
                </a:moveTo>
                <a:lnTo>
                  <a:pt x="6175821" y="0"/>
                </a:lnTo>
                <a:lnTo>
                  <a:pt x="6175821" y="776808"/>
                </a:lnTo>
                <a:lnTo>
                  <a:pt x="0" y="7768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21968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88730" y="1399284"/>
            <a:ext cx="5219626" cy="274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4"/>
              </a:lnSpc>
              <a:spcBef>
                <a:spcPct val="0"/>
              </a:spcBef>
            </a:pPr>
            <a:r>
              <a:rPr lang="en-US" b="true" sz="1800">
                <a:solidFill>
                  <a:srgbClr val="3B4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Trigger to Log Budget Changes in the Event Table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63618" y="430425"/>
            <a:ext cx="5139516" cy="62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8"/>
              </a:lnSpc>
            </a:pPr>
            <a:r>
              <a:rPr lang="en-US" sz="3999">
                <a:solidFill>
                  <a:srgbClr val="3B454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Database Objects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88730" y="784914"/>
            <a:ext cx="1607125" cy="468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5"/>
              </a:lnSpc>
            </a:pPr>
            <a:r>
              <a:rPr lang="en-US" sz="3000" b="true">
                <a:solidFill>
                  <a:srgbClr val="3B4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Trigger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525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98231" y="1685894"/>
            <a:ext cx="4493802" cy="4667838"/>
          </a:xfrm>
          <a:custGeom>
            <a:avLst/>
            <a:gdLst/>
            <a:ahLst/>
            <a:cxnLst/>
            <a:rect r="r" b="b" t="t" l="l"/>
            <a:pathLst>
              <a:path h="4667838" w="4493802">
                <a:moveTo>
                  <a:pt x="0" y="0"/>
                </a:moveTo>
                <a:lnTo>
                  <a:pt x="4493802" y="0"/>
                </a:lnTo>
                <a:lnTo>
                  <a:pt x="4493802" y="4667838"/>
                </a:lnTo>
                <a:lnTo>
                  <a:pt x="0" y="46678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7794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2724" y="6755812"/>
            <a:ext cx="4124817" cy="3282513"/>
          </a:xfrm>
          <a:custGeom>
            <a:avLst/>
            <a:gdLst/>
            <a:ahLst/>
            <a:cxnLst/>
            <a:rect r="r" b="b" t="t" l="l"/>
            <a:pathLst>
              <a:path h="3282513" w="4124817">
                <a:moveTo>
                  <a:pt x="0" y="0"/>
                </a:moveTo>
                <a:lnTo>
                  <a:pt x="4124817" y="0"/>
                </a:lnTo>
                <a:lnTo>
                  <a:pt x="4124817" y="3282513"/>
                </a:lnTo>
                <a:lnTo>
                  <a:pt x="0" y="32825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2737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89757" y="1646888"/>
            <a:ext cx="8867544" cy="5108924"/>
          </a:xfrm>
          <a:custGeom>
            <a:avLst/>
            <a:gdLst/>
            <a:ahLst/>
            <a:cxnLst/>
            <a:rect r="r" b="b" t="t" l="l"/>
            <a:pathLst>
              <a:path h="5108924" w="8867544">
                <a:moveTo>
                  <a:pt x="0" y="0"/>
                </a:moveTo>
                <a:lnTo>
                  <a:pt x="8867544" y="0"/>
                </a:lnTo>
                <a:lnTo>
                  <a:pt x="8867544" y="5108924"/>
                </a:lnTo>
                <a:lnTo>
                  <a:pt x="0" y="51089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958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231393" y="1318314"/>
            <a:ext cx="3813017" cy="7277636"/>
          </a:xfrm>
          <a:custGeom>
            <a:avLst/>
            <a:gdLst/>
            <a:ahLst/>
            <a:cxnLst/>
            <a:rect r="r" b="b" t="t" l="l"/>
            <a:pathLst>
              <a:path h="7277636" w="3813017">
                <a:moveTo>
                  <a:pt x="0" y="0"/>
                </a:moveTo>
                <a:lnTo>
                  <a:pt x="3813017" y="0"/>
                </a:lnTo>
                <a:lnTo>
                  <a:pt x="3813017" y="7277636"/>
                </a:lnTo>
                <a:lnTo>
                  <a:pt x="0" y="72776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98231" y="1009650"/>
            <a:ext cx="4891526" cy="367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4"/>
              </a:lnSpc>
            </a:pPr>
            <a:r>
              <a:rPr lang="en-US" sz="2300" b="true">
                <a:solidFill>
                  <a:srgbClr val="3B4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Encryption and Decryption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72425" y="469851"/>
            <a:ext cx="5139516" cy="62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8"/>
              </a:lnSpc>
            </a:pPr>
            <a:r>
              <a:rPr lang="en-US" sz="3999">
                <a:solidFill>
                  <a:srgbClr val="3B454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Database Objects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07888" y="1449456"/>
            <a:ext cx="17872224" cy="8074504"/>
          </a:xfrm>
          <a:custGeom>
            <a:avLst/>
            <a:gdLst/>
            <a:ahLst/>
            <a:cxnLst/>
            <a:rect r="r" b="b" t="t" l="l"/>
            <a:pathLst>
              <a:path h="8074504" w="17872224">
                <a:moveTo>
                  <a:pt x="0" y="0"/>
                </a:moveTo>
                <a:lnTo>
                  <a:pt x="17872224" y="0"/>
                </a:lnTo>
                <a:lnTo>
                  <a:pt x="17872224" y="8074503"/>
                </a:lnTo>
                <a:lnTo>
                  <a:pt x="0" y="8074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931667" y="404973"/>
            <a:ext cx="3284483" cy="62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8"/>
              </a:lnSpc>
            </a:pPr>
            <a:r>
              <a:rPr lang="en-US" sz="3999">
                <a:solidFill>
                  <a:srgbClr val="3B454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Dashboard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4263" y="1262186"/>
            <a:ext cx="6201303" cy="3526734"/>
          </a:xfrm>
          <a:custGeom>
            <a:avLst/>
            <a:gdLst/>
            <a:ahLst/>
            <a:cxnLst/>
            <a:rect r="r" b="b" t="t" l="l"/>
            <a:pathLst>
              <a:path h="3526734" w="6201303">
                <a:moveTo>
                  <a:pt x="0" y="0"/>
                </a:moveTo>
                <a:lnTo>
                  <a:pt x="6201302" y="0"/>
                </a:lnTo>
                <a:lnTo>
                  <a:pt x="6201302" y="3526734"/>
                </a:lnTo>
                <a:lnTo>
                  <a:pt x="0" y="35267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235077" y="5555730"/>
            <a:ext cx="5809333" cy="3301845"/>
          </a:xfrm>
          <a:custGeom>
            <a:avLst/>
            <a:gdLst/>
            <a:ahLst/>
            <a:cxnLst/>
            <a:rect r="r" b="b" t="t" l="l"/>
            <a:pathLst>
              <a:path h="3301845" w="5809333">
                <a:moveTo>
                  <a:pt x="0" y="0"/>
                </a:moveTo>
                <a:lnTo>
                  <a:pt x="5809333" y="0"/>
                </a:lnTo>
                <a:lnTo>
                  <a:pt x="5809333" y="3301844"/>
                </a:lnTo>
                <a:lnTo>
                  <a:pt x="0" y="33018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8981" y="5555730"/>
            <a:ext cx="6201303" cy="3449698"/>
          </a:xfrm>
          <a:custGeom>
            <a:avLst/>
            <a:gdLst/>
            <a:ahLst/>
            <a:cxnLst/>
            <a:rect r="r" b="b" t="t" l="l"/>
            <a:pathLst>
              <a:path h="3449698" w="6201303">
                <a:moveTo>
                  <a:pt x="0" y="0"/>
                </a:moveTo>
                <a:lnTo>
                  <a:pt x="6201303" y="0"/>
                </a:lnTo>
                <a:lnTo>
                  <a:pt x="6201303" y="3449697"/>
                </a:lnTo>
                <a:lnTo>
                  <a:pt x="0" y="34496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357909" y="3145046"/>
            <a:ext cx="5824824" cy="3287748"/>
          </a:xfrm>
          <a:custGeom>
            <a:avLst/>
            <a:gdLst/>
            <a:ahLst/>
            <a:cxnLst/>
            <a:rect r="r" b="b" t="t" l="l"/>
            <a:pathLst>
              <a:path h="3287748" w="5824824">
                <a:moveTo>
                  <a:pt x="0" y="0"/>
                </a:moveTo>
                <a:lnTo>
                  <a:pt x="5824825" y="0"/>
                </a:lnTo>
                <a:lnTo>
                  <a:pt x="5824825" y="3287748"/>
                </a:lnTo>
                <a:lnTo>
                  <a:pt x="0" y="32877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235077" y="1388509"/>
            <a:ext cx="5809333" cy="3274088"/>
          </a:xfrm>
          <a:custGeom>
            <a:avLst/>
            <a:gdLst/>
            <a:ahLst/>
            <a:cxnLst/>
            <a:rect r="r" b="b" t="t" l="l"/>
            <a:pathLst>
              <a:path h="3274088" w="5809333">
                <a:moveTo>
                  <a:pt x="0" y="0"/>
                </a:moveTo>
                <a:lnTo>
                  <a:pt x="5809333" y="0"/>
                </a:lnTo>
                <a:lnTo>
                  <a:pt x="5809333" y="3274088"/>
                </a:lnTo>
                <a:lnTo>
                  <a:pt x="0" y="32740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305565" y="404973"/>
            <a:ext cx="5139516" cy="62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8"/>
              </a:lnSpc>
            </a:pPr>
            <a:r>
              <a:rPr lang="en-US" sz="3999">
                <a:solidFill>
                  <a:srgbClr val="3B454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Power BI Reports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1287" y="810260"/>
            <a:ext cx="3289846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3B4540"/>
                </a:solidFill>
                <a:latin typeface="Canva Sans"/>
                <a:ea typeface="Canva Sans"/>
                <a:cs typeface="Canva Sans"/>
                <a:sym typeface="Canva Sans"/>
              </a:rPr>
              <a:t>Visualization Utilization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1287" y="5095875"/>
            <a:ext cx="2353717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3B4540"/>
                </a:solidFill>
                <a:latin typeface="Canva Sans"/>
                <a:ea typeface="Canva Sans"/>
                <a:cs typeface="Canva Sans"/>
                <a:sym typeface="Canva Sans"/>
              </a:rPr>
              <a:t>Event Popularity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482305" y="2755792"/>
            <a:ext cx="4148956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3B4540"/>
                </a:solidFill>
                <a:latin typeface="Canva Sans"/>
                <a:ea typeface="Canva Sans"/>
                <a:cs typeface="Canva Sans"/>
                <a:sym typeface="Canva Sans"/>
              </a:rPr>
              <a:t>Budget Vs Sponsorship Trade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235077" y="981075"/>
            <a:ext cx="5505599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3B4540"/>
                </a:solidFill>
                <a:latin typeface="Canva Sans"/>
                <a:ea typeface="Canva Sans"/>
                <a:cs typeface="Canva Sans"/>
                <a:sym typeface="Canva Sans"/>
              </a:rPr>
              <a:t>Event Resources Distribution Overview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304886" y="5095875"/>
            <a:ext cx="4954414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3B4540"/>
                </a:solidFill>
                <a:latin typeface="Canva Sans"/>
                <a:ea typeface="Canva Sans"/>
                <a:cs typeface="Canva Sans"/>
                <a:sym typeface="Canva Sans"/>
              </a:rPr>
              <a:t>Sponsorship Contribution Analysis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DAGY7ggoZZI</dc:identifier>
  <dcterms:modified xsi:type="dcterms:W3CDTF">2011-08-01T06:04:30Z</dcterms:modified>
  <cp:revision>1</cp:revision>
  <dc:title>UNI EVENT </dc:title>
</cp:coreProperties>
</file>